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Lst>
  <p:sldSz cy="5143500" cx="9144000"/>
  <p:notesSz cx="6858000" cy="9144000"/>
  <p:embeddedFontLst>
    <p:embeddedFont>
      <p:font typeface="Montserrat"/>
      <p:regular r:id="rId15"/>
      <p:bold r:id="rId16"/>
      <p:italic r:id="rId17"/>
      <p:boldItalic r:id="rId18"/>
    </p:embeddedFont>
    <p:embeddedFont>
      <p:font typeface="Lato"/>
      <p:regular r:id="rId19"/>
      <p:bold r:id="rId20"/>
      <p:italic r:id="rId21"/>
      <p:boldItalic r:id="rId22"/>
    </p:embeddedFont>
    <p:embeddedFont>
      <p:font typeface="Average"/>
      <p:regular r:id="rId2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bold.fntdata"/><Relationship Id="rId11" Type="http://schemas.openxmlformats.org/officeDocument/2006/relationships/slide" Target="slides/slide6.xml"/><Relationship Id="rId22" Type="http://schemas.openxmlformats.org/officeDocument/2006/relationships/font" Target="fonts/Lato-boldItalic.fntdata"/><Relationship Id="rId10" Type="http://schemas.openxmlformats.org/officeDocument/2006/relationships/slide" Target="slides/slide5.xml"/><Relationship Id="rId21" Type="http://schemas.openxmlformats.org/officeDocument/2006/relationships/font" Target="fonts/Lato-italic.fntdata"/><Relationship Id="rId13" Type="http://schemas.openxmlformats.org/officeDocument/2006/relationships/slide" Target="slides/slide8.xml"/><Relationship Id="rId12" Type="http://schemas.openxmlformats.org/officeDocument/2006/relationships/slide" Target="slides/slide7.xml"/><Relationship Id="rId23" Type="http://schemas.openxmlformats.org/officeDocument/2006/relationships/font" Target="fonts/Average-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Montserrat-regular.fntdata"/><Relationship Id="rId14" Type="http://schemas.openxmlformats.org/officeDocument/2006/relationships/slide" Target="slides/slide9.xml"/><Relationship Id="rId17" Type="http://schemas.openxmlformats.org/officeDocument/2006/relationships/font" Target="fonts/Montserrat-italic.fntdata"/><Relationship Id="rId16" Type="http://schemas.openxmlformats.org/officeDocument/2006/relationships/font" Target="fonts/Montserrat-bold.fntdata"/><Relationship Id="rId5" Type="http://schemas.openxmlformats.org/officeDocument/2006/relationships/notesMaster" Target="notesMasters/notesMaster1.xml"/><Relationship Id="rId19" Type="http://schemas.openxmlformats.org/officeDocument/2006/relationships/font" Target="fonts/Lato-regular.fntdata"/><Relationship Id="rId6" Type="http://schemas.openxmlformats.org/officeDocument/2006/relationships/slide" Target="slides/slide1.xml"/><Relationship Id="rId18" Type="http://schemas.openxmlformats.org/officeDocument/2006/relationships/font" Target="fonts/Montserrat-boldItalic.fntdata"/><Relationship Id="rId7" Type="http://schemas.openxmlformats.org/officeDocument/2006/relationships/slide" Target="slides/slide2.xml"/><Relationship Id="rId8" Type="http://schemas.openxmlformats.org/officeDocument/2006/relationships/slide" Target="slides/slide3.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8" name="Shape 238"/>
        <p:cNvGrpSpPr/>
        <p:nvPr/>
      </p:nvGrpSpPr>
      <p:grpSpPr>
        <a:xfrm>
          <a:off x="0" y="0"/>
          <a:ext cx="0" cy="0"/>
          <a:chOff x="0" y="0"/>
          <a:chExt cx="0" cy="0"/>
        </a:xfrm>
      </p:grpSpPr>
      <p:sp>
        <p:nvSpPr>
          <p:cNvPr id="239" name="Google Shape;239;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0" name="Google Shape;240;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6" name="Shape 246"/>
        <p:cNvGrpSpPr/>
        <p:nvPr/>
      </p:nvGrpSpPr>
      <p:grpSpPr>
        <a:xfrm>
          <a:off x="0" y="0"/>
          <a:ext cx="0" cy="0"/>
          <a:chOff x="0" y="0"/>
          <a:chExt cx="0" cy="0"/>
        </a:xfrm>
      </p:grpSpPr>
      <p:sp>
        <p:nvSpPr>
          <p:cNvPr id="247" name="Google Shape;247;g1a46582cd05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8" name="Google Shape;248;g1a46582cd05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2" name="Shape 252"/>
        <p:cNvGrpSpPr/>
        <p:nvPr/>
      </p:nvGrpSpPr>
      <p:grpSpPr>
        <a:xfrm>
          <a:off x="0" y="0"/>
          <a:ext cx="0" cy="0"/>
          <a:chOff x="0" y="0"/>
          <a:chExt cx="0" cy="0"/>
        </a:xfrm>
      </p:grpSpPr>
      <p:sp>
        <p:nvSpPr>
          <p:cNvPr id="253" name="Google Shape;253;g1a46582cd05_0_3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4" name="Google Shape;254;g1a46582cd05_0_3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a46582cd05_2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a46582cd05_2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1f87997393_0_8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1f87997393_0_8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4" name="Shape 274"/>
        <p:cNvGrpSpPr/>
        <p:nvPr/>
      </p:nvGrpSpPr>
      <p:grpSpPr>
        <a:xfrm>
          <a:off x="0" y="0"/>
          <a:ext cx="0" cy="0"/>
          <a:chOff x="0" y="0"/>
          <a:chExt cx="0" cy="0"/>
        </a:xfrm>
      </p:grpSpPr>
      <p:sp>
        <p:nvSpPr>
          <p:cNvPr id="275" name="Google Shape;275;g1a46582cd05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6" name="Google Shape;276;g1a46582cd05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1a46582cd05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7" name="Google Shape;287;g1a46582cd05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 Id="rId3" Type="http://schemas.openxmlformats.org/officeDocument/2006/relationships/image" Target="../media/image10.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 Id="rId6" Type="http://schemas.openxmlformats.org/officeDocument/2006/relationships/slide" Target="/ppt/slides/slide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2.xml"/><Relationship Id="rId3" Type="http://schemas.openxmlformats.org/officeDocument/2006/relationships/slide" Target="/ppt/slides/slide2.xml"/><Relationship Id="rId4" Type="http://schemas.openxmlformats.org/officeDocument/2006/relationships/slide" Target="/ppt/slides/slide2.xml"/><Relationship Id="rId5" Type="http://schemas.openxmlformats.org/officeDocument/2006/relationships/slide" Target="/ppt/slides/slide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8.xml"/><Relationship Id="rId3" Type="http://schemas.openxmlformats.org/officeDocument/2006/relationships/image" Target="../media/image1.png"/><Relationship Id="rId4" Type="http://schemas.openxmlformats.org/officeDocument/2006/relationships/image" Target="../media/image7.png"/><Relationship Id="rId9" Type="http://schemas.openxmlformats.org/officeDocument/2006/relationships/image" Target="../media/image5.png"/><Relationship Id="rId5" Type="http://schemas.openxmlformats.org/officeDocument/2006/relationships/image" Target="../media/image8.png"/><Relationship Id="rId6" Type="http://schemas.openxmlformats.org/officeDocument/2006/relationships/image" Target="../media/image3.png"/><Relationship Id="rId7" Type="http://schemas.openxmlformats.org/officeDocument/2006/relationships/image" Target="../media/image2.png"/><Relationship Id="rId8" Type="http://schemas.openxmlformats.org/officeDocument/2006/relationships/image" Target="../media/image6.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ctrTitle"/>
          </p:nvPr>
        </p:nvSpPr>
        <p:spPr>
          <a:xfrm>
            <a:off x="3092925" y="1250625"/>
            <a:ext cx="6849600" cy="1578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100"/>
              <a:t>CSE-428 Presentation</a:t>
            </a:r>
            <a:endParaRPr sz="3100"/>
          </a:p>
          <a:p>
            <a:pPr indent="0" lvl="0" marL="0" rtl="0" algn="l">
              <a:spcBef>
                <a:spcPts val="0"/>
              </a:spcBef>
              <a:spcAft>
                <a:spcPts val="0"/>
              </a:spcAft>
              <a:buNone/>
            </a:pPr>
            <a:r>
              <a:rPr lang="en-GB" sz="3100"/>
              <a:t>Group - 1</a:t>
            </a:r>
            <a:endParaRPr sz="3100"/>
          </a:p>
        </p:txBody>
      </p:sp>
      <p:sp>
        <p:nvSpPr>
          <p:cNvPr id="229" name="Google Shape;229;p17"/>
          <p:cNvSpPr txBox="1"/>
          <p:nvPr>
            <p:ph idx="1" type="subTitle"/>
          </p:nvPr>
        </p:nvSpPr>
        <p:spPr>
          <a:xfrm>
            <a:off x="4782375" y="2647475"/>
            <a:ext cx="3470700" cy="19587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sz="1200"/>
              <a:t>Name 1 : </a:t>
            </a:r>
            <a:r>
              <a:rPr lang="en-GB" sz="1200"/>
              <a:t>Md. Moynul Asik Moni (ID: 19101189)</a:t>
            </a:r>
            <a:endParaRPr sz="1200"/>
          </a:p>
          <a:p>
            <a:pPr indent="0" lvl="0" marL="0" rtl="0" algn="l">
              <a:lnSpc>
                <a:spcPct val="115000"/>
              </a:lnSpc>
              <a:spcBef>
                <a:spcPts val="1600"/>
              </a:spcBef>
              <a:spcAft>
                <a:spcPts val="0"/>
              </a:spcAft>
              <a:buNone/>
            </a:pPr>
            <a:r>
              <a:rPr lang="en-GB" sz="1200"/>
              <a:t>Name 2 : </a:t>
            </a:r>
            <a:r>
              <a:rPr lang="en-GB" sz="1200"/>
              <a:t>Rahat Khan(ID: 20101212)</a:t>
            </a:r>
            <a:endParaRPr sz="1200"/>
          </a:p>
          <a:p>
            <a:pPr indent="0" lvl="0" marL="0" rtl="0" algn="l">
              <a:lnSpc>
                <a:spcPct val="115000"/>
              </a:lnSpc>
              <a:spcBef>
                <a:spcPts val="1600"/>
              </a:spcBef>
              <a:spcAft>
                <a:spcPts val="0"/>
              </a:spcAft>
              <a:buNone/>
            </a:pPr>
            <a:r>
              <a:rPr lang="en-GB" sz="1200"/>
              <a:t>Name 3 : Maidul Islam (ID: 20101309)</a:t>
            </a:r>
            <a:endParaRPr sz="1200"/>
          </a:p>
          <a:p>
            <a:pPr indent="0" lvl="0" marL="0" rtl="0" algn="l">
              <a:lnSpc>
                <a:spcPct val="115000"/>
              </a:lnSpc>
              <a:spcBef>
                <a:spcPts val="1600"/>
              </a:spcBef>
              <a:spcAft>
                <a:spcPts val="0"/>
              </a:spcAft>
              <a:buNone/>
            </a:pPr>
            <a:r>
              <a:rPr lang="en-GB" sz="1200"/>
              <a:t>Name 4 : Farjana Alam (ID: 20101022)</a:t>
            </a:r>
            <a:endParaRPr sz="1200"/>
          </a:p>
          <a:p>
            <a:pPr indent="0" lvl="0" marL="0" rtl="0" algn="l">
              <a:lnSpc>
                <a:spcPct val="115000"/>
              </a:lnSpc>
              <a:spcBef>
                <a:spcPts val="1600"/>
              </a:spcBef>
              <a:spcAft>
                <a:spcPts val="1600"/>
              </a:spcAft>
              <a:buNone/>
            </a:pPr>
            <a:r>
              <a:rPr lang="en-GB" sz="1200"/>
              <a:t>Name 5 : Arnob Deb (ID: 20101104)</a:t>
            </a:r>
            <a:endParaRPr sz="12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sp>
        <p:nvSpPr>
          <p:cNvPr id="234" name="Google Shape;234;p18"/>
          <p:cNvSpPr txBox="1"/>
          <p:nvPr>
            <p:ph type="title"/>
          </p:nvPr>
        </p:nvSpPr>
        <p:spPr>
          <a:xfrm>
            <a:off x="1297500" y="1132625"/>
            <a:ext cx="7038900" cy="4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1. </a:t>
            </a:r>
            <a:r>
              <a:rPr lang="en-GB" sz="1200"/>
              <a:t>What is the size of your dataset? Is there a separate batch for train, test, and validation, or do you need to do it manually? What are the different classes in your dataset?</a:t>
            </a:r>
            <a:endParaRPr sz="1200"/>
          </a:p>
        </p:txBody>
      </p:sp>
      <p:sp>
        <p:nvSpPr>
          <p:cNvPr id="235" name="Google Shape;235;p18"/>
          <p:cNvSpPr txBox="1"/>
          <p:nvPr/>
        </p:nvSpPr>
        <p:spPr>
          <a:xfrm>
            <a:off x="1260675" y="2097575"/>
            <a:ext cx="3983700" cy="325500"/>
          </a:xfrm>
          <a:prstGeom prst="rect">
            <a:avLst/>
          </a:prstGeom>
          <a:noFill/>
          <a:ln>
            <a:noFill/>
          </a:ln>
        </p:spPr>
        <p:txBody>
          <a:bodyPr anchorCtr="0" anchor="ctr" bIns="91425" lIns="91425" spcFirstLastPara="1" rIns="91425" wrap="square" tIns="91425">
            <a:noAutofit/>
          </a:bodyPr>
          <a:lstStyle/>
          <a:p>
            <a:pPr indent="-311150" lvl="0" marL="457200" rtl="0" algn="l">
              <a:spcBef>
                <a:spcPts val="0"/>
              </a:spcBef>
              <a:spcAft>
                <a:spcPts val="0"/>
              </a:spcAft>
              <a:buClr>
                <a:schemeClr val="lt1"/>
              </a:buClr>
              <a:buSzPts val="1300"/>
              <a:buFont typeface="Montserrat"/>
              <a:buAutoNum type="alphaLcPeriod"/>
            </a:pPr>
            <a:r>
              <a:rPr lang="en-GB" sz="1300">
                <a:solidFill>
                  <a:schemeClr val="lt1"/>
                </a:solidFill>
                <a:latin typeface="Montserrat"/>
                <a:ea typeface="Montserrat"/>
                <a:cs typeface="Montserrat"/>
                <a:sym typeface="Montserrat"/>
              </a:rPr>
              <a:t>The size of our dataset: </a:t>
            </a:r>
            <a:r>
              <a:rPr lang="en-GB" sz="1300">
                <a:solidFill>
                  <a:srgbClr val="FFF2CC"/>
                </a:solidFill>
                <a:latin typeface="Montserrat"/>
                <a:ea typeface="Montserrat"/>
                <a:cs typeface="Montserrat"/>
                <a:sym typeface="Montserrat"/>
              </a:rPr>
              <a:t>(2400, 12289)</a:t>
            </a:r>
            <a:endParaRPr sz="1300">
              <a:solidFill>
                <a:srgbClr val="FFF2CC"/>
              </a:solidFill>
              <a:latin typeface="Average"/>
              <a:ea typeface="Average"/>
              <a:cs typeface="Average"/>
              <a:sym typeface="Average"/>
            </a:endParaRPr>
          </a:p>
        </p:txBody>
      </p:sp>
      <p:sp>
        <p:nvSpPr>
          <p:cNvPr id="236" name="Google Shape;236;p18"/>
          <p:cNvSpPr txBox="1"/>
          <p:nvPr/>
        </p:nvSpPr>
        <p:spPr>
          <a:xfrm>
            <a:off x="1378324" y="2571750"/>
            <a:ext cx="4681500" cy="5583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Montserrat"/>
                <a:ea typeface="Montserrat"/>
                <a:cs typeface="Montserrat"/>
                <a:sym typeface="Montserrat"/>
              </a:rPr>
              <a:t>b. H</a:t>
            </a:r>
            <a:r>
              <a:rPr lang="en-GB" sz="1300">
                <a:solidFill>
                  <a:schemeClr val="lt1"/>
                </a:solidFill>
                <a:latin typeface="Montserrat"/>
                <a:ea typeface="Montserrat"/>
                <a:cs typeface="Montserrat"/>
                <a:sym typeface="Montserrat"/>
              </a:rPr>
              <a:t>ere</a:t>
            </a:r>
            <a:r>
              <a:rPr lang="en-GB" sz="1300">
                <a:solidFill>
                  <a:schemeClr val="lt1"/>
                </a:solidFill>
                <a:latin typeface="Montserrat"/>
                <a:ea typeface="Montserrat"/>
                <a:cs typeface="Montserrat"/>
                <a:sym typeface="Montserrat"/>
              </a:rPr>
              <a:t> separate batch for train, test but no batch for validation. </a:t>
            </a:r>
            <a:r>
              <a:rPr lang="en-GB" sz="1300">
                <a:solidFill>
                  <a:srgbClr val="FFF2CC"/>
                </a:solidFill>
                <a:latin typeface="Montserrat"/>
                <a:ea typeface="Montserrat"/>
                <a:cs typeface="Montserrat"/>
                <a:sym typeface="Montserrat"/>
              </a:rPr>
              <a:t>We have to do it manually for validation only. </a:t>
            </a:r>
            <a:endParaRPr sz="1300">
              <a:solidFill>
                <a:srgbClr val="FFF2CC"/>
              </a:solidFill>
              <a:latin typeface="Montserrat"/>
              <a:ea typeface="Montserrat"/>
              <a:cs typeface="Montserrat"/>
              <a:sym typeface="Montserrat"/>
            </a:endParaRPr>
          </a:p>
        </p:txBody>
      </p:sp>
      <p:sp>
        <p:nvSpPr>
          <p:cNvPr id="237" name="Google Shape;237;p18"/>
          <p:cNvSpPr txBox="1"/>
          <p:nvPr/>
        </p:nvSpPr>
        <p:spPr>
          <a:xfrm>
            <a:off x="1378325" y="3278725"/>
            <a:ext cx="66060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chemeClr val="lt1"/>
                </a:solidFill>
                <a:latin typeface="Lato"/>
                <a:ea typeface="Lato"/>
                <a:cs typeface="Lato"/>
                <a:sym typeface="Lato"/>
              </a:rPr>
              <a:t>c. Total five class : </a:t>
            </a:r>
            <a:r>
              <a:rPr lang="en-GB">
                <a:solidFill>
                  <a:srgbClr val="FFF2CC"/>
                </a:solidFill>
                <a:latin typeface="Lato"/>
                <a:ea typeface="Lato"/>
                <a:cs typeface="Lato"/>
                <a:sym typeface="Lato"/>
              </a:rPr>
              <a:t>['bear', 'boa-constrictor', 'bullfrog', 'golden-retriever', 'goldfish']</a:t>
            </a:r>
            <a:endParaRPr>
              <a:solidFill>
                <a:srgbClr val="FFF2CC"/>
              </a:solidFill>
              <a:latin typeface="Lato"/>
              <a:ea typeface="Lato"/>
              <a:cs typeface="Lato"/>
              <a:sym typeface="Lato"/>
            </a:endParaRPr>
          </a:p>
          <a:p>
            <a:pPr indent="0" lvl="0" marL="0" rtl="0" algn="l">
              <a:spcBef>
                <a:spcPts val="0"/>
              </a:spcBef>
              <a:spcAft>
                <a:spcPts val="0"/>
              </a:spcAft>
              <a:buNone/>
            </a:pPr>
            <a:r>
              <a:t/>
            </a:r>
            <a:endParaRPr>
              <a:solidFill>
                <a:schemeClr val="lt1"/>
              </a:solidFill>
              <a:latin typeface="Lato"/>
              <a:ea typeface="Lato"/>
              <a:cs typeface="Lato"/>
              <a:sym typeface="Lato"/>
            </a:endParaRPr>
          </a:p>
          <a:p>
            <a:pPr indent="0" lvl="0" marL="0" rtl="0" algn="l">
              <a:spcBef>
                <a:spcPts val="0"/>
              </a:spcBef>
              <a:spcAft>
                <a:spcPts val="0"/>
              </a:spcAft>
              <a:buNone/>
            </a:pPr>
            <a:r>
              <a:rPr lang="en-GB">
                <a:solidFill>
                  <a:schemeClr val="lt1"/>
                </a:solidFill>
                <a:latin typeface="Lato"/>
                <a:ea typeface="Lato"/>
                <a:cs typeface="Lato"/>
                <a:sym typeface="Lato"/>
              </a:rPr>
              <a:t>[Unfortunately there’s some NaN </a:t>
            </a:r>
            <a:r>
              <a:rPr lang="en-GB">
                <a:solidFill>
                  <a:schemeClr val="lt1"/>
                </a:solidFill>
                <a:latin typeface="Lato"/>
                <a:ea typeface="Lato"/>
                <a:cs typeface="Lato"/>
                <a:sym typeface="Lato"/>
              </a:rPr>
              <a:t>values in target column</a:t>
            </a:r>
            <a:r>
              <a:rPr lang="en-GB">
                <a:solidFill>
                  <a:schemeClr val="lt1"/>
                </a:solidFill>
                <a:latin typeface="Lato"/>
                <a:ea typeface="Lato"/>
                <a:cs typeface="Lato"/>
                <a:sym typeface="Lato"/>
              </a:rPr>
              <a:t>  both in train and test batch. We removed them later before fitting the model]</a:t>
            </a:r>
            <a:endParaRPr>
              <a:solidFill>
                <a:schemeClr val="lt1"/>
              </a:solidFill>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1" name="Shape 241"/>
        <p:cNvGrpSpPr/>
        <p:nvPr/>
      </p:nvGrpSpPr>
      <p:grpSpPr>
        <a:xfrm>
          <a:off x="0" y="0"/>
          <a:ext cx="0" cy="0"/>
          <a:chOff x="0" y="0"/>
          <a:chExt cx="0" cy="0"/>
        </a:xfrm>
      </p:grpSpPr>
      <p:sp>
        <p:nvSpPr>
          <p:cNvPr id="242" name="Google Shape;242;p1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600"/>
              <a:t>2. What is the distribution of your dataset. The number of samples per class? Show it using a plot. Is the distribution balanced or unbalanced?</a:t>
            </a:r>
            <a:endParaRPr sz="1600"/>
          </a:p>
        </p:txBody>
      </p:sp>
      <p:sp>
        <p:nvSpPr>
          <p:cNvPr id="243" name="Google Shape;243;p19"/>
          <p:cNvSpPr txBox="1"/>
          <p:nvPr>
            <p:ph idx="1" type="body"/>
          </p:nvPr>
        </p:nvSpPr>
        <p:spPr>
          <a:xfrm>
            <a:off x="1297500" y="1567550"/>
            <a:ext cx="7384500" cy="550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Dataset distribution total (test+train): </a:t>
            </a:r>
            <a:r>
              <a:rPr lang="en-GB">
                <a:solidFill>
                  <a:srgbClr val="FFF2CC"/>
                </a:solidFill>
              </a:rPr>
              <a:t>{'bear': 549, 'boa-constrictor': 449, 'bullfrog': 300, 'golden-retriever': 544, 'goldfish': 178}</a:t>
            </a:r>
            <a:endParaRPr>
              <a:solidFill>
                <a:srgbClr val="FFF2CC"/>
              </a:solidFill>
            </a:endParaRPr>
          </a:p>
          <a:p>
            <a:pPr indent="0" lvl="0" marL="0" rtl="0" algn="l">
              <a:spcBef>
                <a:spcPts val="1600"/>
              </a:spcBef>
              <a:spcAft>
                <a:spcPts val="1600"/>
              </a:spcAft>
              <a:buNone/>
            </a:pPr>
            <a:r>
              <a:t/>
            </a:r>
            <a:endParaRPr/>
          </a:p>
        </p:txBody>
      </p:sp>
      <p:sp>
        <p:nvSpPr>
          <p:cNvPr id="244" name="Google Shape;244;p19"/>
          <p:cNvSpPr txBox="1"/>
          <p:nvPr/>
        </p:nvSpPr>
        <p:spPr>
          <a:xfrm>
            <a:off x="2165400" y="4606800"/>
            <a:ext cx="5303100" cy="400200"/>
          </a:xfrm>
          <a:prstGeom prst="rect">
            <a:avLst/>
          </a:prstGeom>
          <a:noFill/>
          <a:ln>
            <a:noFill/>
          </a:ln>
        </p:spPr>
        <p:txBody>
          <a:bodyPr anchorCtr="0" anchor="t" bIns="91425" lIns="91425" spcFirstLastPara="1" rIns="91425" wrap="square" tIns="91425">
            <a:spAutoFit/>
          </a:bodyPr>
          <a:lstStyle/>
          <a:p>
            <a:pPr indent="457200" lvl="0" marL="457200" rtl="0" algn="l">
              <a:spcBef>
                <a:spcPts val="0"/>
              </a:spcBef>
              <a:spcAft>
                <a:spcPts val="0"/>
              </a:spcAft>
              <a:buNone/>
            </a:pPr>
            <a:r>
              <a:rPr lang="en-GB">
                <a:solidFill>
                  <a:srgbClr val="FFF2CC"/>
                </a:solidFill>
                <a:latin typeface="Lato"/>
                <a:ea typeface="Lato"/>
                <a:cs typeface="Lato"/>
                <a:sym typeface="Lato"/>
              </a:rPr>
              <a:t>The distribution is unbalanced</a:t>
            </a:r>
            <a:endParaRPr>
              <a:solidFill>
                <a:srgbClr val="FFF2CC"/>
              </a:solidFill>
              <a:latin typeface="Lato"/>
              <a:ea typeface="Lato"/>
              <a:cs typeface="Lato"/>
              <a:sym typeface="Lato"/>
            </a:endParaRPr>
          </a:p>
        </p:txBody>
      </p:sp>
      <p:pic>
        <p:nvPicPr>
          <p:cNvPr id="245" name="Google Shape;245;p19"/>
          <p:cNvPicPr preferRelativeResize="0"/>
          <p:nvPr/>
        </p:nvPicPr>
        <p:blipFill>
          <a:blip r:embed="rId3">
            <a:alphaModFix/>
          </a:blip>
          <a:stretch>
            <a:fillRect/>
          </a:stretch>
        </p:blipFill>
        <p:spPr>
          <a:xfrm>
            <a:off x="2165400" y="2169500"/>
            <a:ext cx="4554925" cy="23861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9" name="Shape 249"/>
        <p:cNvGrpSpPr/>
        <p:nvPr/>
      </p:nvGrpSpPr>
      <p:grpSpPr>
        <a:xfrm>
          <a:off x="0" y="0"/>
          <a:ext cx="0" cy="0"/>
          <a:chOff x="0" y="0"/>
          <a:chExt cx="0" cy="0"/>
        </a:xfrm>
      </p:grpSpPr>
      <p:sp>
        <p:nvSpPr>
          <p:cNvPr id="250" name="Google Shape;250;p20"/>
          <p:cNvSpPr txBox="1"/>
          <p:nvPr>
            <p:ph type="title"/>
          </p:nvPr>
        </p:nvSpPr>
        <p:spPr>
          <a:xfrm>
            <a:off x="524800" y="393750"/>
            <a:ext cx="7662000" cy="69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400">
                <a:solidFill>
                  <a:srgbClr val="DCDDDE"/>
                </a:solidFill>
                <a:latin typeface="Arial"/>
                <a:ea typeface="Arial"/>
                <a:cs typeface="Arial"/>
                <a:sym typeface="Arial"/>
              </a:rPr>
              <a:t>3. If a dataset is unbalanced, what kind of issues we might face? What are the available techniques to tackle these issues.</a:t>
            </a:r>
            <a:endParaRPr sz="1400">
              <a:latin typeface="Arial"/>
              <a:ea typeface="Arial"/>
              <a:cs typeface="Arial"/>
              <a:sym typeface="Arial"/>
            </a:endParaRPr>
          </a:p>
        </p:txBody>
      </p:sp>
      <p:sp>
        <p:nvSpPr>
          <p:cNvPr id="251" name="Google Shape;251;p20"/>
          <p:cNvSpPr txBox="1"/>
          <p:nvPr/>
        </p:nvSpPr>
        <p:spPr>
          <a:xfrm>
            <a:off x="598975" y="1210775"/>
            <a:ext cx="7833000" cy="2555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a:solidFill>
                  <a:srgbClr val="FFF2CC"/>
                </a:solidFill>
                <a:latin typeface="Lato"/>
                <a:ea typeface="Lato"/>
                <a:cs typeface="Lato"/>
                <a:sym typeface="Lato"/>
              </a:rPr>
              <a:t>If dataset is imbalanced then its hard to solve classification type problem because im</a:t>
            </a:r>
            <a:r>
              <a:rPr lang="en-GB">
                <a:solidFill>
                  <a:srgbClr val="FFF2CC"/>
                </a:solidFill>
                <a:latin typeface="Lato"/>
                <a:ea typeface="Lato"/>
                <a:cs typeface="Lato"/>
                <a:sym typeface="Lato"/>
              </a:rPr>
              <a:t>balanced </a:t>
            </a:r>
            <a:r>
              <a:rPr lang="en-GB">
                <a:solidFill>
                  <a:srgbClr val="FFF2CC"/>
                </a:solidFill>
                <a:latin typeface="Lato"/>
                <a:ea typeface="Lato"/>
                <a:cs typeface="Lato"/>
                <a:sym typeface="Lato"/>
              </a:rPr>
              <a:t>data can hamper the model accuracy in a large scale. If the distribution of dataset is not balanced and there is a high number of data in some  particular classes comparing to others, the dataset is considered to be biased towards those classes. While training the model, the model will also be biased if we use the same dataset. Here the model will train and predict well for classes with high volume but the model won’t train and predict well and loss will be higher for classes with low volume.</a:t>
            </a:r>
            <a:endParaRPr>
              <a:solidFill>
                <a:srgbClr val="FFF2CC"/>
              </a:solidFill>
              <a:latin typeface="Lato"/>
              <a:ea typeface="Lato"/>
              <a:cs typeface="Lato"/>
              <a:sym typeface="Lato"/>
            </a:endParaRPr>
          </a:p>
          <a:p>
            <a:pPr indent="0" lvl="0" marL="0" rtl="0" algn="l">
              <a:spcBef>
                <a:spcPts val="0"/>
              </a:spcBef>
              <a:spcAft>
                <a:spcPts val="0"/>
              </a:spcAft>
              <a:buNone/>
            </a:pPr>
            <a:r>
              <a:t/>
            </a:r>
            <a:endParaRPr>
              <a:solidFill>
                <a:srgbClr val="FFF2CC"/>
              </a:solidFill>
              <a:latin typeface="Lato"/>
              <a:ea typeface="Lato"/>
              <a:cs typeface="Lato"/>
              <a:sym typeface="Lato"/>
            </a:endParaRPr>
          </a:p>
          <a:p>
            <a:pPr indent="0" lvl="0" marL="0" rtl="0" algn="l">
              <a:spcBef>
                <a:spcPts val="0"/>
              </a:spcBef>
              <a:spcAft>
                <a:spcPts val="0"/>
              </a:spcAft>
              <a:buNone/>
            </a:pPr>
            <a:r>
              <a:rPr lang="en-GB">
                <a:solidFill>
                  <a:srgbClr val="FFF2CC"/>
                </a:solidFill>
                <a:latin typeface="Lato"/>
                <a:ea typeface="Lato"/>
                <a:cs typeface="Lato"/>
                <a:sym typeface="Lato"/>
              </a:rPr>
              <a:t>We can use Resampling Techniques (over sampling , under sampling</a:t>
            </a:r>
            <a:r>
              <a:rPr lang="en-GB">
                <a:solidFill>
                  <a:srgbClr val="FFF2CC"/>
                </a:solidFill>
                <a:latin typeface="Lato"/>
                <a:ea typeface="Lato"/>
                <a:cs typeface="Lato"/>
                <a:sym typeface="Lato"/>
              </a:rPr>
              <a:t>) and </a:t>
            </a:r>
            <a:r>
              <a:rPr lang="en-GB">
                <a:solidFill>
                  <a:srgbClr val="FFF2CC"/>
                </a:solidFill>
                <a:latin typeface="Lato"/>
                <a:ea typeface="Lato"/>
                <a:cs typeface="Lato"/>
                <a:sym typeface="Lato"/>
              </a:rPr>
              <a:t> data augmentation to handle these issues.</a:t>
            </a:r>
            <a:endParaRPr>
              <a:solidFill>
                <a:srgbClr val="FFF2CC"/>
              </a:solidFill>
              <a:latin typeface="Lato"/>
              <a:ea typeface="Lato"/>
              <a:cs typeface="Lato"/>
              <a:sym typeface="Lato"/>
            </a:endParaRPr>
          </a:p>
          <a:p>
            <a:pPr indent="0" lvl="0" marL="0" rtl="0" algn="l">
              <a:spcBef>
                <a:spcPts val="0"/>
              </a:spcBef>
              <a:spcAft>
                <a:spcPts val="0"/>
              </a:spcAft>
              <a:buNone/>
            </a:pPr>
            <a:r>
              <a:t/>
            </a:r>
            <a:endParaRPr>
              <a:solidFill>
                <a:srgbClr val="FFF2CC"/>
              </a:solidFill>
              <a:latin typeface="Lato"/>
              <a:ea typeface="Lato"/>
              <a:cs typeface="Lato"/>
              <a:sym typeface="Lato"/>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5" name="Shape 255"/>
        <p:cNvGrpSpPr/>
        <p:nvPr/>
      </p:nvGrpSpPr>
      <p:grpSpPr>
        <a:xfrm>
          <a:off x="0" y="0"/>
          <a:ext cx="0" cy="0"/>
          <a:chOff x="0" y="0"/>
          <a:chExt cx="0" cy="0"/>
        </a:xfrm>
      </p:grpSpPr>
      <p:sp>
        <p:nvSpPr>
          <p:cNvPr id="256" name="Google Shape;256;p21"/>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700"/>
              <a:t> 4. Which technique are you going to use to tackle your unbalanced dataset and why?</a:t>
            </a:r>
            <a:endParaRPr sz="1700"/>
          </a:p>
        </p:txBody>
      </p:sp>
      <p:sp>
        <p:nvSpPr>
          <p:cNvPr id="257" name="Google Shape;257;p21"/>
          <p:cNvSpPr txBox="1"/>
          <p:nvPr/>
        </p:nvSpPr>
        <p:spPr>
          <a:xfrm>
            <a:off x="1729950" y="1645500"/>
            <a:ext cx="58998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600">
                <a:solidFill>
                  <a:srgbClr val="FFF2CC"/>
                </a:solidFill>
                <a:latin typeface="Lato"/>
                <a:ea typeface="Lato"/>
                <a:cs typeface="Lato"/>
                <a:sym typeface="Lato"/>
              </a:rPr>
              <a:t>We are going to use data augmentation. Datasets that are created through data augmentation are useful because they can improve the predictive accuracy and general performance of machine learning models by reducing the risk of overfitting—where models catch inaccurate values present in a dataset.</a:t>
            </a:r>
            <a:endParaRPr sz="1600">
              <a:solidFill>
                <a:srgbClr val="FFF2CC"/>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22"/>
          <p:cNvSpPr txBox="1"/>
          <p:nvPr>
            <p:ph type="title"/>
          </p:nvPr>
        </p:nvSpPr>
        <p:spPr>
          <a:xfrm>
            <a:off x="417925" y="297325"/>
            <a:ext cx="3975600" cy="139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rgbClr val="DCDDDE"/>
                </a:solidFill>
                <a:latin typeface="Arial"/>
                <a:ea typeface="Arial"/>
                <a:cs typeface="Arial"/>
                <a:sym typeface="Arial"/>
              </a:rPr>
              <a:t>5. Review some sample images from the dataset carefully. What are the sizes of the images? Are the images coloured or black and white? Can you do any kind of pre-processing (including but not limited to average filtering, unblur filtering, frequency domain filtering, CLAHE, etc) that might possibly help the classifier? If yes, please explain your rationale. </a:t>
            </a:r>
            <a:r>
              <a:rPr b="1" lang="en-GB" sz="1200" u="sng">
                <a:solidFill>
                  <a:srgbClr val="DCDDDE"/>
                </a:solidFill>
                <a:latin typeface="Arial"/>
                <a:ea typeface="Arial"/>
                <a:cs typeface="Arial"/>
                <a:sym typeface="Arial"/>
              </a:rPr>
              <a:t>NOTE</a:t>
            </a:r>
            <a:r>
              <a:rPr lang="en-GB" sz="1200">
                <a:solidFill>
                  <a:srgbClr val="DCDDDE"/>
                </a:solidFill>
                <a:latin typeface="Arial"/>
                <a:ea typeface="Arial"/>
                <a:cs typeface="Arial"/>
                <a:sym typeface="Arial"/>
              </a:rPr>
              <a:t>: you DO NOT need to perform these pre-processing </a:t>
            </a:r>
            <a:r>
              <a:rPr i="1" lang="en-GB" sz="1200" u="sng">
                <a:solidFill>
                  <a:srgbClr val="DCDDDE"/>
                </a:solidFill>
                <a:latin typeface="Arial"/>
                <a:ea typeface="Arial"/>
                <a:cs typeface="Arial"/>
                <a:sym typeface="Arial"/>
              </a:rPr>
              <a:t>for Milestone 1</a:t>
            </a:r>
            <a:r>
              <a:rPr lang="en-GB" sz="1200">
                <a:solidFill>
                  <a:srgbClr val="DCDDDE"/>
                </a:solidFill>
                <a:latin typeface="Arial"/>
                <a:ea typeface="Arial"/>
                <a:cs typeface="Arial"/>
                <a:sym typeface="Arial"/>
              </a:rPr>
              <a:t>.</a:t>
            </a:r>
            <a:endParaRPr sz="1200">
              <a:latin typeface="Arial"/>
              <a:ea typeface="Arial"/>
              <a:cs typeface="Arial"/>
              <a:sym typeface="Arial"/>
            </a:endParaRPr>
          </a:p>
        </p:txBody>
      </p:sp>
      <p:sp>
        <p:nvSpPr>
          <p:cNvPr id="263" name="Google Shape;263;p22"/>
          <p:cNvSpPr txBox="1"/>
          <p:nvPr/>
        </p:nvSpPr>
        <p:spPr>
          <a:xfrm>
            <a:off x="4695825" y="162675"/>
            <a:ext cx="4123200" cy="3693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rPr lang="en-GB" sz="1200">
                <a:solidFill>
                  <a:srgbClr val="FFF2CC"/>
                </a:solidFill>
                <a:latin typeface="Lato"/>
                <a:ea typeface="Lato"/>
                <a:cs typeface="Lato"/>
                <a:sym typeface="Lato"/>
              </a:rPr>
              <a:t>a</a:t>
            </a:r>
            <a:r>
              <a:rPr lang="en-GB" sz="1200">
                <a:solidFill>
                  <a:srgbClr val="FFF2CC"/>
                </a:solidFill>
                <a:latin typeface="Lato"/>
                <a:ea typeface="Lato"/>
                <a:cs typeface="Lato"/>
                <a:sym typeface="Lato"/>
              </a:rPr>
              <a:t> .</a:t>
            </a:r>
            <a:r>
              <a:rPr lang="en-GB" sz="1200">
                <a:solidFill>
                  <a:srgbClr val="FFF2CC"/>
                </a:solidFill>
                <a:latin typeface="Lato"/>
                <a:ea typeface="Lato"/>
                <a:cs typeface="Lato"/>
                <a:sym typeface="Lato"/>
              </a:rPr>
              <a:t>Reviewing</a:t>
            </a:r>
            <a:r>
              <a:rPr lang="en-GB" sz="1200">
                <a:solidFill>
                  <a:srgbClr val="FFF2CC"/>
                </a:solidFill>
                <a:latin typeface="Lato"/>
                <a:ea typeface="Lato"/>
                <a:cs typeface="Lato"/>
                <a:sym typeface="Lato"/>
              </a:rPr>
              <a:t> some sample images from the dataset</a:t>
            </a:r>
            <a:endParaRPr sz="1000">
              <a:latin typeface="Lato"/>
              <a:ea typeface="Lato"/>
              <a:cs typeface="Lato"/>
              <a:sym typeface="Lato"/>
            </a:endParaRPr>
          </a:p>
        </p:txBody>
      </p:sp>
      <p:pic>
        <p:nvPicPr>
          <p:cNvPr id="264" name="Google Shape;264;p22"/>
          <p:cNvPicPr preferRelativeResize="0"/>
          <p:nvPr/>
        </p:nvPicPr>
        <p:blipFill>
          <a:blip r:embed="rId3">
            <a:alphaModFix/>
          </a:blip>
          <a:stretch>
            <a:fillRect/>
          </a:stretch>
        </p:blipFill>
        <p:spPr>
          <a:xfrm>
            <a:off x="5036199" y="531975"/>
            <a:ext cx="3568451" cy="2520575"/>
          </a:xfrm>
          <a:prstGeom prst="rect">
            <a:avLst/>
          </a:prstGeom>
          <a:noFill/>
          <a:ln>
            <a:noFill/>
          </a:ln>
        </p:spPr>
      </p:pic>
      <p:sp>
        <p:nvSpPr>
          <p:cNvPr id="265" name="Google Shape;265;p22"/>
          <p:cNvSpPr txBox="1"/>
          <p:nvPr/>
        </p:nvSpPr>
        <p:spPr>
          <a:xfrm>
            <a:off x="503625" y="2196700"/>
            <a:ext cx="38469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FFF2CC"/>
                </a:solidFill>
                <a:latin typeface="Lato"/>
                <a:ea typeface="Lato"/>
                <a:cs typeface="Lato"/>
                <a:sym typeface="Lato"/>
              </a:rPr>
              <a:t>a</a:t>
            </a:r>
            <a:r>
              <a:rPr lang="en-GB" sz="1200">
                <a:solidFill>
                  <a:srgbClr val="FFF2CC"/>
                </a:solidFill>
                <a:latin typeface="Lato"/>
                <a:ea typeface="Lato"/>
                <a:cs typeface="Lato"/>
                <a:sym typeface="Lato"/>
              </a:rPr>
              <a:t> . Sizes of the images are (64, 64, 3)</a:t>
            </a:r>
            <a:endParaRPr>
              <a:latin typeface="Lato"/>
              <a:ea typeface="Lato"/>
              <a:cs typeface="Lato"/>
              <a:sym typeface="Lato"/>
            </a:endParaRPr>
          </a:p>
        </p:txBody>
      </p:sp>
      <p:sp>
        <p:nvSpPr>
          <p:cNvPr id="266" name="Google Shape;266;p22"/>
          <p:cNvSpPr txBox="1"/>
          <p:nvPr/>
        </p:nvSpPr>
        <p:spPr>
          <a:xfrm>
            <a:off x="503625" y="3118250"/>
            <a:ext cx="81009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FFF2CC"/>
                </a:solidFill>
                <a:latin typeface="Lato"/>
                <a:ea typeface="Lato"/>
                <a:cs typeface="Lato"/>
                <a:sym typeface="Lato"/>
              </a:rPr>
              <a:t>c</a:t>
            </a:r>
            <a:r>
              <a:rPr lang="en-GB" sz="1200">
                <a:solidFill>
                  <a:srgbClr val="FFF2CC"/>
                </a:solidFill>
                <a:latin typeface="Lato"/>
                <a:ea typeface="Lato"/>
                <a:cs typeface="Lato"/>
                <a:sym typeface="Lato"/>
              </a:rPr>
              <a:t> . In general </a:t>
            </a:r>
            <a:endParaRPr sz="1200">
              <a:solidFill>
                <a:srgbClr val="FFF2CC"/>
              </a:solidFill>
              <a:latin typeface="Lato"/>
              <a:ea typeface="Lato"/>
              <a:cs typeface="Lato"/>
              <a:sym typeface="Lato"/>
            </a:endParaRPr>
          </a:p>
          <a:p>
            <a:pPr indent="-304800" lvl="0" marL="457200" rtl="0" algn="l">
              <a:spcBef>
                <a:spcPts val="0"/>
              </a:spcBef>
              <a:spcAft>
                <a:spcPts val="0"/>
              </a:spcAft>
              <a:buClr>
                <a:srgbClr val="FFF2CC"/>
              </a:buClr>
              <a:buSzPts val="1200"/>
              <a:buFont typeface="Lato"/>
              <a:buChar char="●"/>
            </a:pPr>
            <a:r>
              <a:rPr lang="en-GB" sz="1200">
                <a:solidFill>
                  <a:srgbClr val="FFF2CC"/>
                </a:solidFill>
                <a:latin typeface="Lato"/>
                <a:ea typeface="Lato"/>
                <a:cs typeface="Lato"/>
                <a:sym typeface="Lato"/>
              </a:rPr>
              <a:t>Contrast limited adaptive histogram equalization (CLAHE)  for  improved  visibility level of foggy image. </a:t>
            </a:r>
            <a:endParaRPr sz="1200">
              <a:solidFill>
                <a:srgbClr val="FFF2CC"/>
              </a:solidFill>
              <a:latin typeface="Lato"/>
              <a:ea typeface="Lato"/>
              <a:cs typeface="Lato"/>
              <a:sym typeface="Lato"/>
            </a:endParaRPr>
          </a:p>
          <a:p>
            <a:pPr indent="-304800" lvl="0" marL="457200" rtl="0" algn="l">
              <a:spcBef>
                <a:spcPts val="0"/>
              </a:spcBef>
              <a:spcAft>
                <a:spcPts val="0"/>
              </a:spcAft>
              <a:buClr>
                <a:srgbClr val="FFF2CC"/>
              </a:buClr>
              <a:buSzPts val="1200"/>
              <a:buFont typeface="Lato"/>
              <a:buChar char="●"/>
            </a:pPr>
            <a:r>
              <a:rPr lang="en-GB" sz="1200">
                <a:solidFill>
                  <a:srgbClr val="FFF2CC"/>
                </a:solidFill>
                <a:latin typeface="Lato"/>
                <a:ea typeface="Lato"/>
                <a:cs typeface="Lato"/>
                <a:sym typeface="Lato"/>
              </a:rPr>
              <a:t>Contrast adjustment for dark image, </a:t>
            </a:r>
            <a:endParaRPr sz="1200">
              <a:solidFill>
                <a:srgbClr val="FFF2CC"/>
              </a:solidFill>
              <a:latin typeface="Lato"/>
              <a:ea typeface="Lato"/>
              <a:cs typeface="Lato"/>
              <a:sym typeface="Lato"/>
            </a:endParaRPr>
          </a:p>
          <a:p>
            <a:pPr indent="-304800" lvl="0" marL="457200" rtl="0" algn="l">
              <a:spcBef>
                <a:spcPts val="0"/>
              </a:spcBef>
              <a:spcAft>
                <a:spcPts val="0"/>
              </a:spcAft>
              <a:buClr>
                <a:srgbClr val="FFF2CC"/>
              </a:buClr>
              <a:buSzPts val="1200"/>
              <a:buFont typeface="Lato"/>
              <a:buChar char="●"/>
            </a:pPr>
            <a:r>
              <a:rPr lang="en-GB" sz="1200">
                <a:solidFill>
                  <a:srgbClr val="FFF2CC"/>
                </a:solidFill>
                <a:latin typeface="Lato"/>
                <a:ea typeface="Lato"/>
                <a:cs typeface="Lato"/>
                <a:sym typeface="Lato"/>
              </a:rPr>
              <a:t>Converting the  image into a grayscale image.</a:t>
            </a:r>
            <a:endParaRPr sz="1200">
              <a:solidFill>
                <a:srgbClr val="FFF2CC"/>
              </a:solidFill>
              <a:latin typeface="Lato"/>
              <a:ea typeface="Lato"/>
              <a:cs typeface="Lato"/>
              <a:sym typeface="Lato"/>
            </a:endParaRPr>
          </a:p>
          <a:p>
            <a:pPr indent="-304800" lvl="0" marL="457200" rtl="0" algn="l">
              <a:spcBef>
                <a:spcPts val="0"/>
              </a:spcBef>
              <a:spcAft>
                <a:spcPts val="0"/>
              </a:spcAft>
              <a:buClr>
                <a:srgbClr val="FFF2CC"/>
              </a:buClr>
              <a:buSzPts val="1200"/>
              <a:buFont typeface="Lato"/>
              <a:buChar char="●"/>
            </a:pPr>
            <a:r>
              <a:rPr lang="en-GB" sz="1200">
                <a:solidFill>
                  <a:srgbClr val="FFF2CC"/>
                </a:solidFill>
                <a:latin typeface="Lato"/>
                <a:ea typeface="Lato"/>
                <a:cs typeface="Lato"/>
                <a:sym typeface="Lato"/>
              </a:rPr>
              <a:t>Scaling, suppressing background noise, highlighting the target area of the image and eliminating noise. </a:t>
            </a:r>
            <a:endParaRPr sz="1200">
              <a:solidFill>
                <a:srgbClr val="FFF2CC"/>
              </a:solidFill>
              <a:latin typeface="Lato"/>
              <a:ea typeface="Lato"/>
              <a:cs typeface="Lato"/>
              <a:sym typeface="Lato"/>
            </a:endParaRPr>
          </a:p>
          <a:p>
            <a:pPr indent="-304800" lvl="0" marL="457200" rtl="0" algn="l">
              <a:spcBef>
                <a:spcPts val="0"/>
              </a:spcBef>
              <a:spcAft>
                <a:spcPts val="0"/>
              </a:spcAft>
              <a:buClr>
                <a:srgbClr val="FFF2CC"/>
              </a:buClr>
              <a:buSzPts val="1200"/>
              <a:buFont typeface="Lato"/>
              <a:buChar char="●"/>
            </a:pPr>
            <a:r>
              <a:rPr lang="en-GB" sz="1200">
                <a:solidFill>
                  <a:srgbClr val="FFF2CC"/>
                </a:solidFill>
                <a:latin typeface="Lato"/>
                <a:ea typeface="Lato"/>
                <a:cs typeface="Lato"/>
                <a:sym typeface="Lato"/>
              </a:rPr>
              <a:t>Usage of unblur filter for blurry image</a:t>
            </a:r>
            <a:endParaRPr sz="1200">
              <a:solidFill>
                <a:srgbClr val="FFF2CC"/>
              </a:solidFill>
              <a:latin typeface="Lato"/>
              <a:ea typeface="Lato"/>
              <a:cs typeface="Lato"/>
              <a:sym typeface="Lato"/>
            </a:endParaRPr>
          </a:p>
          <a:p>
            <a:pPr indent="0" lvl="0" marL="0" rtl="0" algn="l">
              <a:spcBef>
                <a:spcPts val="0"/>
              </a:spcBef>
              <a:spcAft>
                <a:spcPts val="0"/>
              </a:spcAft>
              <a:buNone/>
            </a:pPr>
            <a:r>
              <a:t/>
            </a:r>
            <a:endParaRPr sz="1200">
              <a:solidFill>
                <a:srgbClr val="FFF2CC"/>
              </a:solidFill>
              <a:latin typeface="Lato"/>
              <a:ea typeface="Lato"/>
              <a:cs typeface="Lato"/>
              <a:sym typeface="Lato"/>
            </a:endParaRPr>
          </a:p>
          <a:p>
            <a:pPr indent="0" lvl="0" marL="0" rtl="0" algn="l">
              <a:spcBef>
                <a:spcPts val="0"/>
              </a:spcBef>
              <a:spcAft>
                <a:spcPts val="0"/>
              </a:spcAft>
              <a:buNone/>
            </a:pPr>
            <a:r>
              <a:rPr lang="en-GB" sz="1200">
                <a:solidFill>
                  <a:srgbClr val="FFF2CC"/>
                </a:solidFill>
                <a:latin typeface="Lato"/>
                <a:ea typeface="Lato"/>
                <a:cs typeface="Lato"/>
                <a:sym typeface="Lato"/>
              </a:rPr>
              <a:t>But for our case no preprocessing is required as images are quite adjusted.</a:t>
            </a:r>
            <a:endParaRPr sz="1200">
              <a:solidFill>
                <a:srgbClr val="FFF2CC"/>
              </a:solidFill>
              <a:latin typeface="Lato"/>
              <a:ea typeface="Lato"/>
              <a:cs typeface="Lato"/>
              <a:sym typeface="Lato"/>
            </a:endParaRPr>
          </a:p>
        </p:txBody>
      </p:sp>
      <p:sp>
        <p:nvSpPr>
          <p:cNvPr id="267" name="Google Shape;267;p22"/>
          <p:cNvSpPr txBox="1"/>
          <p:nvPr/>
        </p:nvSpPr>
        <p:spPr>
          <a:xfrm>
            <a:off x="503625" y="2571750"/>
            <a:ext cx="4307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1200">
                <a:solidFill>
                  <a:srgbClr val="FFF2CC"/>
                </a:solidFill>
                <a:latin typeface="Lato"/>
                <a:ea typeface="Lato"/>
                <a:cs typeface="Lato"/>
                <a:sym typeface="Lato"/>
              </a:rPr>
              <a:t>b</a:t>
            </a:r>
            <a:r>
              <a:rPr lang="en-GB" sz="1200">
                <a:solidFill>
                  <a:srgbClr val="FFF2CC"/>
                </a:solidFill>
                <a:latin typeface="Lato"/>
                <a:ea typeface="Lato"/>
                <a:cs typeface="Lato"/>
                <a:sym typeface="Lato"/>
              </a:rPr>
              <a:t> . The images are coloured.</a:t>
            </a:r>
            <a:endParaRPr>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sp>
        <p:nvSpPr>
          <p:cNvPr id="272" name="Google Shape;272;p23"/>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700"/>
              <a:t>6. How can we interpret these results?</a:t>
            </a:r>
            <a:endParaRPr sz="1700"/>
          </a:p>
        </p:txBody>
      </p:sp>
      <p:sp>
        <p:nvSpPr>
          <p:cNvPr id="273" name="Google Shape;273;p23"/>
          <p:cNvSpPr txBox="1"/>
          <p:nvPr/>
        </p:nvSpPr>
        <p:spPr>
          <a:xfrm>
            <a:off x="1494625" y="863900"/>
            <a:ext cx="6935100" cy="39867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rgbClr val="FFF2CC"/>
              </a:buClr>
              <a:buSzPts val="1300"/>
              <a:buFont typeface="Lato"/>
              <a:buChar char="●"/>
            </a:pPr>
            <a:r>
              <a:rPr lang="en-GB" sz="1300">
                <a:solidFill>
                  <a:srgbClr val="FFF2CC"/>
                </a:solidFill>
                <a:latin typeface="Lato"/>
                <a:ea typeface="Lato"/>
                <a:cs typeface="Lato"/>
                <a:sym typeface="Lato"/>
              </a:rPr>
              <a:t>Accuracy: Model accuracy is defined as the number of classifications a model correctly predicts divided by the total number of predictions made.</a:t>
            </a:r>
            <a:endParaRPr sz="1300">
              <a:solidFill>
                <a:srgbClr val="FFF2CC"/>
              </a:solidFill>
              <a:latin typeface="Lato"/>
              <a:ea typeface="Lato"/>
              <a:cs typeface="Lato"/>
              <a:sym typeface="Lato"/>
            </a:endParaRPr>
          </a:p>
          <a:p>
            <a:pPr indent="0" lvl="0" marL="457200" rtl="0" algn="l">
              <a:spcBef>
                <a:spcPts val="0"/>
              </a:spcBef>
              <a:spcAft>
                <a:spcPts val="0"/>
              </a:spcAft>
              <a:buNone/>
            </a:pPr>
            <a:r>
              <a:t/>
            </a:r>
            <a:endParaRPr sz="1300">
              <a:solidFill>
                <a:srgbClr val="FFF2CC"/>
              </a:solidFill>
              <a:latin typeface="Lato"/>
              <a:ea typeface="Lato"/>
              <a:cs typeface="Lato"/>
              <a:sym typeface="Lato"/>
            </a:endParaRPr>
          </a:p>
          <a:p>
            <a:pPr indent="-311150" lvl="0" marL="457200" rtl="0" algn="l">
              <a:spcBef>
                <a:spcPts val="0"/>
              </a:spcBef>
              <a:spcAft>
                <a:spcPts val="0"/>
              </a:spcAft>
              <a:buClr>
                <a:srgbClr val="FFF2CC"/>
              </a:buClr>
              <a:buSzPts val="1300"/>
              <a:buFont typeface="Lato"/>
              <a:buChar char="●"/>
            </a:pPr>
            <a:r>
              <a:rPr lang="en-GB" sz="1300">
                <a:solidFill>
                  <a:srgbClr val="FFF2CC"/>
                </a:solidFill>
                <a:latin typeface="Lato"/>
                <a:ea typeface="Lato"/>
                <a:cs typeface="Lato"/>
                <a:sym typeface="Lato"/>
              </a:rPr>
              <a:t>Sensitivity: Sensitivity is a measure of how well a machine learning model can detect positive instances</a:t>
            </a:r>
            <a:endParaRPr sz="1300">
              <a:solidFill>
                <a:srgbClr val="FFF2CC"/>
              </a:solidFill>
              <a:latin typeface="Lato"/>
              <a:ea typeface="Lato"/>
              <a:cs typeface="Lato"/>
              <a:sym typeface="Lato"/>
            </a:endParaRPr>
          </a:p>
          <a:p>
            <a:pPr indent="0" lvl="0" marL="457200" rtl="0" algn="l">
              <a:spcBef>
                <a:spcPts val="0"/>
              </a:spcBef>
              <a:spcAft>
                <a:spcPts val="0"/>
              </a:spcAft>
              <a:buNone/>
            </a:pPr>
            <a:r>
              <a:t/>
            </a:r>
            <a:endParaRPr sz="1300">
              <a:solidFill>
                <a:srgbClr val="FFF2CC"/>
              </a:solidFill>
              <a:latin typeface="Lato"/>
              <a:ea typeface="Lato"/>
              <a:cs typeface="Lato"/>
              <a:sym typeface="Lato"/>
            </a:endParaRPr>
          </a:p>
          <a:p>
            <a:pPr indent="-311150" lvl="0" marL="457200" rtl="0" algn="l">
              <a:spcBef>
                <a:spcPts val="0"/>
              </a:spcBef>
              <a:spcAft>
                <a:spcPts val="0"/>
              </a:spcAft>
              <a:buClr>
                <a:srgbClr val="FFF2CC"/>
              </a:buClr>
              <a:buSzPts val="1300"/>
              <a:buFont typeface="Lato"/>
              <a:buChar char="●"/>
            </a:pPr>
            <a:r>
              <a:rPr lang="en-GB" sz="1300">
                <a:solidFill>
                  <a:srgbClr val="FFF2CC"/>
                </a:solidFill>
                <a:latin typeface="Lato"/>
                <a:ea typeface="Lato"/>
                <a:cs typeface="Lato"/>
                <a:sym typeface="Lato"/>
              </a:rPr>
              <a:t>Specificity: Specificity itself can be described as the algorithm/model's ability to predict a true negative of each category available.</a:t>
            </a:r>
            <a:endParaRPr sz="1300">
              <a:solidFill>
                <a:srgbClr val="FFF2CC"/>
              </a:solidFill>
              <a:latin typeface="Lato"/>
              <a:ea typeface="Lato"/>
              <a:cs typeface="Lato"/>
              <a:sym typeface="Lato"/>
            </a:endParaRPr>
          </a:p>
          <a:p>
            <a:pPr indent="0" lvl="0" marL="457200" rtl="0" algn="l">
              <a:spcBef>
                <a:spcPts val="0"/>
              </a:spcBef>
              <a:spcAft>
                <a:spcPts val="0"/>
              </a:spcAft>
              <a:buNone/>
            </a:pPr>
            <a:r>
              <a:t/>
            </a:r>
            <a:endParaRPr sz="1300">
              <a:solidFill>
                <a:srgbClr val="FFF2CC"/>
              </a:solidFill>
              <a:latin typeface="Lato"/>
              <a:ea typeface="Lato"/>
              <a:cs typeface="Lato"/>
              <a:sym typeface="Lato"/>
            </a:endParaRPr>
          </a:p>
          <a:p>
            <a:pPr indent="-311150" lvl="0" marL="457200" rtl="0" algn="l">
              <a:spcBef>
                <a:spcPts val="0"/>
              </a:spcBef>
              <a:spcAft>
                <a:spcPts val="0"/>
              </a:spcAft>
              <a:buClr>
                <a:srgbClr val="FFF2CC"/>
              </a:buClr>
              <a:buSzPts val="1300"/>
              <a:buFont typeface="Lato"/>
              <a:buChar char="●"/>
            </a:pPr>
            <a:r>
              <a:rPr lang="en-GB" sz="1300">
                <a:solidFill>
                  <a:srgbClr val="FFF2CC"/>
                </a:solidFill>
                <a:latin typeface="Lato"/>
                <a:ea typeface="Lato"/>
                <a:cs typeface="Lato"/>
                <a:sym typeface="Lato"/>
              </a:rPr>
              <a:t>Positive predictive value: The positive predictive value is defined as the proportion of predicted positives which are actual positives.</a:t>
            </a:r>
            <a:endParaRPr sz="1300">
              <a:solidFill>
                <a:srgbClr val="FFF2CC"/>
              </a:solidFill>
              <a:latin typeface="Lato"/>
              <a:ea typeface="Lato"/>
              <a:cs typeface="Lato"/>
              <a:sym typeface="Lato"/>
            </a:endParaRPr>
          </a:p>
          <a:p>
            <a:pPr indent="0" lvl="0" marL="457200" rtl="0" algn="l">
              <a:spcBef>
                <a:spcPts val="0"/>
              </a:spcBef>
              <a:spcAft>
                <a:spcPts val="0"/>
              </a:spcAft>
              <a:buNone/>
            </a:pPr>
            <a:r>
              <a:t/>
            </a:r>
            <a:endParaRPr sz="1300">
              <a:solidFill>
                <a:srgbClr val="FFF2CC"/>
              </a:solidFill>
              <a:latin typeface="Lato"/>
              <a:ea typeface="Lato"/>
              <a:cs typeface="Lato"/>
              <a:sym typeface="Lato"/>
            </a:endParaRPr>
          </a:p>
          <a:p>
            <a:pPr indent="-311150" lvl="0" marL="457200" rtl="0" algn="l">
              <a:spcBef>
                <a:spcPts val="0"/>
              </a:spcBef>
              <a:spcAft>
                <a:spcPts val="0"/>
              </a:spcAft>
              <a:buClr>
                <a:srgbClr val="FFF2CC"/>
              </a:buClr>
              <a:buSzPts val="1300"/>
              <a:buFont typeface="Lato"/>
              <a:buChar char="●"/>
            </a:pPr>
            <a:r>
              <a:rPr lang="en-GB" sz="1300">
                <a:solidFill>
                  <a:srgbClr val="FFF2CC"/>
                </a:solidFill>
                <a:latin typeface="Lato"/>
                <a:ea typeface="Lato"/>
                <a:cs typeface="Lato"/>
                <a:sym typeface="Lato"/>
              </a:rPr>
              <a:t>Negative predictive value: The negative predictive value is defined as the proportion of predicted negatives which are real negatives.</a:t>
            </a:r>
            <a:endParaRPr sz="1300">
              <a:solidFill>
                <a:srgbClr val="FFF2CC"/>
              </a:solidFill>
              <a:latin typeface="Lato"/>
              <a:ea typeface="Lato"/>
              <a:cs typeface="Lato"/>
              <a:sym typeface="Lato"/>
            </a:endParaRPr>
          </a:p>
          <a:p>
            <a:pPr indent="0" lvl="0" marL="457200" rtl="0" algn="l">
              <a:spcBef>
                <a:spcPts val="0"/>
              </a:spcBef>
              <a:spcAft>
                <a:spcPts val="0"/>
              </a:spcAft>
              <a:buNone/>
            </a:pPr>
            <a:r>
              <a:t/>
            </a:r>
            <a:endParaRPr sz="1300">
              <a:solidFill>
                <a:srgbClr val="FFF2CC"/>
              </a:solidFill>
              <a:latin typeface="Lato"/>
              <a:ea typeface="Lato"/>
              <a:cs typeface="Lato"/>
              <a:sym typeface="Lato"/>
            </a:endParaRPr>
          </a:p>
          <a:p>
            <a:pPr indent="-311150" lvl="0" marL="457200" rtl="0" algn="l">
              <a:spcBef>
                <a:spcPts val="0"/>
              </a:spcBef>
              <a:spcAft>
                <a:spcPts val="0"/>
              </a:spcAft>
              <a:buClr>
                <a:srgbClr val="FFF2CC"/>
              </a:buClr>
              <a:buSzPts val="1300"/>
              <a:buFont typeface="Lato"/>
              <a:buChar char="●"/>
            </a:pPr>
            <a:r>
              <a:rPr lang="en-GB" sz="1300">
                <a:solidFill>
                  <a:srgbClr val="FFF2CC"/>
                </a:solidFill>
                <a:latin typeface="Lato"/>
                <a:ea typeface="Lato"/>
                <a:cs typeface="Lato"/>
                <a:sym typeface="Lato"/>
              </a:rPr>
              <a:t>Confusion matrix: A confusion matrix is a summary of prediction results on a classification problem</a:t>
            </a:r>
            <a:endParaRPr sz="1300">
              <a:solidFill>
                <a:srgbClr val="FFF2CC"/>
              </a:solidFill>
              <a:latin typeface="Lato"/>
              <a:ea typeface="Lato"/>
              <a:cs typeface="Lato"/>
              <a:sym typeface="Lato"/>
            </a:endParaRPr>
          </a:p>
          <a:p>
            <a:pPr indent="0" lvl="0" marL="457200" rtl="0" algn="l">
              <a:spcBef>
                <a:spcPts val="0"/>
              </a:spcBef>
              <a:spcAft>
                <a:spcPts val="0"/>
              </a:spcAft>
              <a:buNone/>
            </a:pPr>
            <a:r>
              <a:t/>
            </a:r>
            <a:endParaRPr sz="1300">
              <a:solidFill>
                <a:srgbClr val="FFF2CC"/>
              </a:solidFill>
              <a:latin typeface="Lato"/>
              <a:ea typeface="Lato"/>
              <a:cs typeface="Lato"/>
              <a:sym typeface="Lato"/>
            </a:endParaRPr>
          </a:p>
          <a:p>
            <a:pPr indent="-311150" lvl="0" marL="457200" rtl="0" algn="l">
              <a:spcBef>
                <a:spcPts val="0"/>
              </a:spcBef>
              <a:spcAft>
                <a:spcPts val="0"/>
              </a:spcAft>
              <a:buClr>
                <a:srgbClr val="FFF2CC"/>
              </a:buClr>
              <a:buSzPts val="1300"/>
              <a:buFont typeface="Lato"/>
              <a:buChar char="●"/>
            </a:pPr>
            <a:r>
              <a:rPr lang="en-GB" sz="1300">
                <a:solidFill>
                  <a:srgbClr val="FFF2CC"/>
                </a:solidFill>
                <a:latin typeface="Lato"/>
                <a:ea typeface="Lato"/>
                <a:cs typeface="Lato"/>
                <a:sym typeface="Lato"/>
              </a:rPr>
              <a:t>F1 score: The F1 score is defined as the harmonic mean of precision and recall</a:t>
            </a:r>
            <a:endParaRPr sz="1300">
              <a:solidFill>
                <a:srgbClr val="FFF2CC"/>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7" name="Shape 277"/>
        <p:cNvGrpSpPr/>
        <p:nvPr/>
      </p:nvGrpSpPr>
      <p:grpSpPr>
        <a:xfrm>
          <a:off x="0" y="0"/>
          <a:ext cx="0" cy="0"/>
          <a:chOff x="0" y="0"/>
          <a:chExt cx="0" cy="0"/>
        </a:xfrm>
      </p:grpSpPr>
      <p:pic>
        <p:nvPicPr>
          <p:cNvPr id="278" name="Google Shape;278;p24"/>
          <p:cNvPicPr preferRelativeResize="0"/>
          <p:nvPr/>
        </p:nvPicPr>
        <p:blipFill>
          <a:blip r:embed="rId3">
            <a:alphaModFix/>
          </a:blip>
          <a:stretch>
            <a:fillRect/>
          </a:stretch>
        </p:blipFill>
        <p:spPr>
          <a:xfrm>
            <a:off x="204100" y="315625"/>
            <a:ext cx="3823625" cy="356150"/>
          </a:xfrm>
          <a:prstGeom prst="rect">
            <a:avLst/>
          </a:prstGeom>
          <a:noFill/>
          <a:ln>
            <a:noFill/>
          </a:ln>
        </p:spPr>
      </p:pic>
      <p:pic>
        <p:nvPicPr>
          <p:cNvPr id="279" name="Google Shape;279;p24"/>
          <p:cNvPicPr preferRelativeResize="0"/>
          <p:nvPr/>
        </p:nvPicPr>
        <p:blipFill>
          <a:blip r:embed="rId4">
            <a:alphaModFix/>
          </a:blip>
          <a:stretch>
            <a:fillRect/>
          </a:stretch>
        </p:blipFill>
        <p:spPr>
          <a:xfrm>
            <a:off x="204100" y="734800"/>
            <a:ext cx="5519051" cy="991525"/>
          </a:xfrm>
          <a:prstGeom prst="rect">
            <a:avLst/>
          </a:prstGeom>
          <a:noFill/>
          <a:ln>
            <a:noFill/>
          </a:ln>
        </p:spPr>
      </p:pic>
      <p:pic>
        <p:nvPicPr>
          <p:cNvPr id="280" name="Google Shape;280;p24"/>
          <p:cNvPicPr preferRelativeResize="0"/>
          <p:nvPr/>
        </p:nvPicPr>
        <p:blipFill>
          <a:blip r:embed="rId5">
            <a:alphaModFix/>
          </a:blip>
          <a:stretch>
            <a:fillRect/>
          </a:stretch>
        </p:blipFill>
        <p:spPr>
          <a:xfrm>
            <a:off x="204100" y="1789350"/>
            <a:ext cx="6302826" cy="1089450"/>
          </a:xfrm>
          <a:prstGeom prst="rect">
            <a:avLst/>
          </a:prstGeom>
          <a:noFill/>
          <a:ln>
            <a:noFill/>
          </a:ln>
        </p:spPr>
      </p:pic>
      <p:pic>
        <p:nvPicPr>
          <p:cNvPr id="281" name="Google Shape;281;p24"/>
          <p:cNvPicPr preferRelativeResize="0"/>
          <p:nvPr/>
        </p:nvPicPr>
        <p:blipFill>
          <a:blip r:embed="rId6">
            <a:alphaModFix/>
          </a:blip>
          <a:stretch>
            <a:fillRect/>
          </a:stretch>
        </p:blipFill>
        <p:spPr>
          <a:xfrm>
            <a:off x="204100" y="3023038"/>
            <a:ext cx="3115938" cy="1566350"/>
          </a:xfrm>
          <a:prstGeom prst="rect">
            <a:avLst/>
          </a:prstGeom>
          <a:noFill/>
          <a:ln>
            <a:noFill/>
          </a:ln>
        </p:spPr>
      </p:pic>
      <p:pic>
        <p:nvPicPr>
          <p:cNvPr id="282" name="Google Shape;282;p24"/>
          <p:cNvPicPr preferRelativeResize="0"/>
          <p:nvPr/>
        </p:nvPicPr>
        <p:blipFill>
          <a:blip r:embed="rId7">
            <a:alphaModFix/>
          </a:blip>
          <a:stretch>
            <a:fillRect/>
          </a:stretch>
        </p:blipFill>
        <p:spPr>
          <a:xfrm>
            <a:off x="3486125" y="3031213"/>
            <a:ext cx="3020800" cy="1550025"/>
          </a:xfrm>
          <a:prstGeom prst="rect">
            <a:avLst/>
          </a:prstGeom>
          <a:noFill/>
          <a:ln>
            <a:noFill/>
          </a:ln>
        </p:spPr>
      </p:pic>
      <p:pic>
        <p:nvPicPr>
          <p:cNvPr id="283" name="Google Shape;283;p24"/>
          <p:cNvPicPr preferRelativeResize="0"/>
          <p:nvPr/>
        </p:nvPicPr>
        <p:blipFill>
          <a:blip r:embed="rId8">
            <a:alphaModFix/>
          </a:blip>
          <a:stretch>
            <a:fillRect/>
          </a:stretch>
        </p:blipFill>
        <p:spPr>
          <a:xfrm>
            <a:off x="6588550" y="344675"/>
            <a:ext cx="2458375" cy="2227067"/>
          </a:xfrm>
          <a:prstGeom prst="rect">
            <a:avLst/>
          </a:prstGeom>
          <a:noFill/>
          <a:ln>
            <a:noFill/>
          </a:ln>
        </p:spPr>
      </p:pic>
      <p:pic>
        <p:nvPicPr>
          <p:cNvPr id="284" name="Google Shape;284;p24"/>
          <p:cNvPicPr preferRelativeResize="0"/>
          <p:nvPr/>
        </p:nvPicPr>
        <p:blipFill>
          <a:blip r:embed="rId9">
            <a:alphaModFix/>
          </a:blip>
          <a:stretch>
            <a:fillRect/>
          </a:stretch>
        </p:blipFill>
        <p:spPr>
          <a:xfrm>
            <a:off x="6628475" y="2777125"/>
            <a:ext cx="2458375" cy="226467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8" name="Shape 288"/>
        <p:cNvGrpSpPr/>
        <p:nvPr/>
      </p:nvGrpSpPr>
      <p:grpSpPr>
        <a:xfrm>
          <a:off x="0" y="0"/>
          <a:ext cx="0" cy="0"/>
          <a:chOff x="0" y="0"/>
          <a:chExt cx="0" cy="0"/>
        </a:xfrm>
      </p:grpSpPr>
      <p:sp>
        <p:nvSpPr>
          <p:cNvPr id="289" name="Google Shape;289;p25"/>
          <p:cNvSpPr txBox="1"/>
          <p:nvPr/>
        </p:nvSpPr>
        <p:spPr>
          <a:xfrm>
            <a:off x="2533650" y="1828800"/>
            <a:ext cx="4629300" cy="1031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GB" sz="5500">
                <a:solidFill>
                  <a:schemeClr val="lt1"/>
                </a:solidFill>
                <a:latin typeface="Comic Sans MS"/>
                <a:ea typeface="Comic Sans MS"/>
                <a:cs typeface="Comic Sans MS"/>
                <a:sym typeface="Comic Sans MS"/>
              </a:rPr>
              <a:t>Thank You</a:t>
            </a:r>
            <a:endParaRPr b="1" sz="5500">
              <a:solidFill>
                <a:schemeClr val="lt1"/>
              </a:solidFill>
              <a:latin typeface="Comic Sans MS"/>
              <a:ea typeface="Comic Sans MS"/>
              <a:cs typeface="Comic Sans MS"/>
              <a:sym typeface="Comic Sans M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